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48" d="100"/>
          <a:sy n="48" d="100"/>
        </p:scale>
        <p:origin x="-9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3F4D30-75A2-4405-BF41-4CEC722FBFC3}"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383672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3F4D30-75A2-4405-BF41-4CEC722FBFC3}"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119528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3F4D30-75A2-4405-BF41-4CEC722FBFC3}"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3365886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3F4D30-75A2-4405-BF41-4CEC722FBFC3}"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515756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03F4D30-75A2-4405-BF41-4CEC722FBFC3}" type="datetimeFigureOut">
              <a:rPr lang="en-US" smtClean="0"/>
              <a:t>5/20/2016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896667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3F4D30-75A2-4405-BF41-4CEC722FBFC3}" type="datetimeFigureOut">
              <a:rPr lang="en-US" smtClean="0"/>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4265895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3F4D30-75A2-4405-BF41-4CEC722FBFC3}" type="datetimeFigureOut">
              <a:rPr lang="en-US" smtClean="0"/>
              <a:t>5/20/2016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141336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3F4D30-75A2-4405-BF41-4CEC722FBFC3}" type="datetimeFigureOut">
              <a:rPr lang="en-US" smtClean="0"/>
              <a:t>5/20/2016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167861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F4D30-75A2-4405-BF41-4CEC722FBFC3}" type="datetimeFigureOut">
              <a:rPr lang="en-US" smtClean="0"/>
              <a:t>5/20/2016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3797780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3F4D30-75A2-4405-BF41-4CEC722FBFC3}" type="datetimeFigureOut">
              <a:rPr lang="en-US" smtClean="0"/>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3181844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03F4D30-75A2-4405-BF41-4CEC722FBFC3}" type="datetimeFigureOut">
              <a:rPr lang="en-US" smtClean="0"/>
              <a:t>5/20/2016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01DFEF-A1EB-432E-B281-01164CEF24C6}" type="slidenum">
              <a:rPr lang="en-US" smtClean="0"/>
              <a:t>‹#›</a:t>
            </a:fld>
            <a:endParaRPr lang="en-US"/>
          </a:p>
        </p:txBody>
      </p:sp>
    </p:spTree>
    <p:extLst>
      <p:ext uri="{BB962C8B-B14F-4D97-AF65-F5344CB8AC3E}">
        <p14:creationId xmlns:p14="http://schemas.microsoft.com/office/powerpoint/2010/main" val="672852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F4D30-75A2-4405-BF41-4CEC722FBFC3}" type="datetimeFigureOut">
              <a:rPr lang="en-US" smtClean="0"/>
              <a:t>5/20/2016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01DFEF-A1EB-432E-B281-01164CEF24C6}" type="slidenum">
              <a:rPr lang="en-US" smtClean="0"/>
              <a:t>‹#›</a:t>
            </a:fld>
            <a:endParaRPr lang="en-US"/>
          </a:p>
        </p:txBody>
      </p:sp>
    </p:spTree>
    <p:extLst>
      <p:ext uri="{BB962C8B-B14F-4D97-AF65-F5344CB8AC3E}">
        <p14:creationId xmlns:p14="http://schemas.microsoft.com/office/powerpoint/2010/main" val="1312077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vox.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hicagotribune.com/lifestyles/parenting/sc-collapse-of-parenting-family-0202-20160127-story.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143351"/>
          </a:xfrm>
        </p:spPr>
        <p:txBody>
          <a:bodyPr>
            <a:normAutofit fontScale="90000"/>
          </a:bodyPr>
          <a:lstStyle/>
          <a:p>
            <a:r>
              <a:rPr lang="en-US" sz="3200" b="1" dirty="0">
                <a:solidFill>
                  <a:srgbClr val="002060"/>
                </a:solidFill>
                <a:latin typeface="Arial" panose="020B0604020202020204" pitchFamily="34" charset="0"/>
                <a:cs typeface="Arial" panose="020B0604020202020204" pitchFamily="34" charset="0"/>
              </a:rPr>
              <a:t>Parenting Styles and Parenting Training</a:t>
            </a:r>
            <a:r>
              <a:rPr lang="en-US" sz="2800" dirty="0">
                <a:solidFill>
                  <a:srgbClr val="0070C0"/>
                </a:solidFill>
                <a:latin typeface="Arial" panose="020B0604020202020204" pitchFamily="34" charset="0"/>
                <a:cs typeface="Arial" panose="020B0604020202020204" pitchFamily="34" charset="0"/>
              </a:rPr>
              <a:t/>
            </a:r>
            <a:br>
              <a:rPr lang="en-US" sz="2800" dirty="0">
                <a:solidFill>
                  <a:srgbClr val="0070C0"/>
                </a:solidFill>
                <a:latin typeface="Arial" panose="020B0604020202020204" pitchFamily="34" charset="0"/>
                <a:cs typeface="Arial" panose="020B0604020202020204" pitchFamily="34" charset="0"/>
              </a:rPr>
            </a:br>
            <a:r>
              <a:rPr lang="en-US" sz="2800" dirty="0">
                <a:solidFill>
                  <a:srgbClr val="0070C0"/>
                </a:solidFill>
                <a:latin typeface="Arial" panose="020B0604020202020204" pitchFamily="34" charset="0"/>
                <a:cs typeface="Arial" panose="020B0604020202020204" pitchFamily="34" charset="0"/>
              </a:rPr>
              <a:t/>
            </a:r>
            <a:br>
              <a:rPr lang="en-US" sz="2800" dirty="0">
                <a:solidFill>
                  <a:srgbClr val="0070C0"/>
                </a:solidFill>
                <a:latin typeface="Arial" panose="020B0604020202020204" pitchFamily="34" charset="0"/>
                <a:cs typeface="Arial" panose="020B0604020202020204" pitchFamily="34" charset="0"/>
              </a:rPr>
            </a:br>
            <a:r>
              <a:rPr lang="en-US" sz="3200" b="1" dirty="0">
                <a:solidFill>
                  <a:srgbClr val="0070C0"/>
                </a:solidFill>
                <a:latin typeface="Arial" panose="020B0604020202020204" pitchFamily="34" charset="0"/>
                <a:cs typeface="Arial" panose="020B0604020202020204" pitchFamily="34" charset="0"/>
              </a:rPr>
              <a:t>Paper presented Saturday, May 14, 2016</a:t>
            </a:r>
            <a:br>
              <a:rPr lang="en-US" sz="3200" b="1" dirty="0">
                <a:solidFill>
                  <a:srgbClr val="0070C0"/>
                </a:solidFill>
                <a:latin typeface="Arial" panose="020B0604020202020204" pitchFamily="34" charset="0"/>
                <a:cs typeface="Arial" panose="020B0604020202020204" pitchFamily="34" charset="0"/>
              </a:rPr>
            </a:br>
            <a:r>
              <a:rPr lang="en-US" sz="3200" b="1" dirty="0">
                <a:solidFill>
                  <a:srgbClr val="0070C0"/>
                </a:solidFill>
                <a:latin typeface="Arial" panose="020B0604020202020204" pitchFamily="34" charset="0"/>
                <a:cs typeface="Arial" panose="020B0604020202020204" pitchFamily="34" charset="0"/>
              </a:rPr>
              <a:t>NASAP Convention</a:t>
            </a:r>
            <a:br>
              <a:rPr lang="en-US" sz="3200" b="1" dirty="0">
                <a:solidFill>
                  <a:srgbClr val="0070C0"/>
                </a:solidFill>
                <a:latin typeface="Arial" panose="020B0604020202020204" pitchFamily="34" charset="0"/>
                <a:cs typeface="Arial" panose="020B0604020202020204" pitchFamily="34" charset="0"/>
              </a:rPr>
            </a:br>
            <a:r>
              <a:rPr lang="en-US" sz="2800" dirty="0">
                <a:solidFill>
                  <a:srgbClr val="0070C0"/>
                </a:solidFill>
                <a:latin typeface="Arial" panose="020B0604020202020204" pitchFamily="34" charset="0"/>
                <a:cs typeface="Arial" panose="020B0604020202020204" pitchFamily="34" charset="0"/>
              </a:rPr>
              <a:t>Bloomington, MN</a:t>
            </a:r>
          </a:p>
        </p:txBody>
      </p:sp>
      <p:sp>
        <p:nvSpPr>
          <p:cNvPr id="3" name="Subtitle 2"/>
          <p:cNvSpPr>
            <a:spLocks noGrp="1"/>
          </p:cNvSpPr>
          <p:nvPr>
            <p:ph type="subTitle" idx="1"/>
          </p:nvPr>
        </p:nvSpPr>
        <p:spPr>
          <a:xfrm>
            <a:off x="1524000" y="3429000"/>
            <a:ext cx="9144000" cy="1828799"/>
          </a:xfrm>
        </p:spPr>
        <p:txBody>
          <a:bodyPr>
            <a:normAutofit/>
          </a:bodyPr>
          <a:lstStyle/>
          <a:p>
            <a:r>
              <a:rPr lang="en-US" dirty="0">
                <a:latin typeface="Arial" panose="020B0604020202020204" pitchFamily="34" charset="0"/>
                <a:cs typeface="Arial" panose="020B0604020202020204" pitchFamily="34" charset="0"/>
              </a:rPr>
              <a:t>Eva </a:t>
            </a:r>
            <a:r>
              <a:rPr lang="en-US" dirty="0" err="1">
                <a:latin typeface="Arial" panose="020B0604020202020204" pitchFamily="34" charset="0"/>
                <a:cs typeface="Arial" panose="020B0604020202020204" pitchFamily="34" charset="0"/>
              </a:rPr>
              <a:t>Dreikurs</a:t>
            </a:r>
            <a:r>
              <a:rPr lang="en-US" dirty="0">
                <a:latin typeface="Arial" panose="020B0604020202020204" pitchFamily="34" charset="0"/>
                <a:cs typeface="Arial" panose="020B0604020202020204" pitchFamily="34" charset="0"/>
              </a:rPr>
              <a:t> Ferguson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Do parents raise their children in Autocratic, Democratic, or Laissez Faire styles ?</a:t>
            </a:r>
          </a:p>
        </p:txBody>
      </p:sp>
    </p:spTree>
    <p:extLst>
      <p:ext uri="{BB962C8B-B14F-4D97-AF65-F5344CB8AC3E}">
        <p14:creationId xmlns:p14="http://schemas.microsoft.com/office/powerpoint/2010/main" val="3004196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Adlerian Principles for Family Dynamics and raising children in the Democratic Style</a:t>
            </a:r>
          </a:p>
        </p:txBody>
      </p:sp>
      <p:sp>
        <p:nvSpPr>
          <p:cNvPr id="3" name="Content Placeholder 2"/>
          <p:cNvSpPr>
            <a:spLocks noGrp="1"/>
          </p:cNvSpPr>
          <p:nvPr>
            <p:ph idx="1"/>
          </p:nvPr>
        </p:nvSpPr>
        <p:spPr>
          <a:xfrm>
            <a:off x="402771" y="1825624"/>
            <a:ext cx="11527972" cy="4879975"/>
          </a:xfrm>
        </p:spPr>
        <p:txBody>
          <a:bodyPr>
            <a:normAutofit fontScale="92500" lnSpcReduction="10000"/>
          </a:bodyPr>
          <a:lstStyle/>
          <a:p>
            <a:r>
              <a:rPr lang="en-US" dirty="0">
                <a:latin typeface="Arial" panose="020B0604020202020204" pitchFamily="34" charset="0"/>
                <a:cs typeface="Arial" panose="020B0604020202020204" pitchFamily="34" charset="0"/>
              </a:rPr>
              <a:t>1. Share in decision making and respect for all members of the family, believing each person has equal value as a vital member of the family.</a:t>
            </a:r>
          </a:p>
          <a:p>
            <a:r>
              <a:rPr lang="en-US" dirty="0">
                <a:latin typeface="Arial" panose="020B0604020202020204" pitchFamily="34" charset="0"/>
                <a:cs typeface="Arial" panose="020B0604020202020204" pitchFamily="34" charset="0"/>
              </a:rPr>
              <a:t>2. Mutual respect is the only way to have healthy people and healthy relationships.</a:t>
            </a:r>
          </a:p>
          <a:p>
            <a:r>
              <a:rPr lang="en-US" dirty="0">
                <a:latin typeface="Arial" panose="020B0604020202020204" pitchFamily="34" charset="0"/>
                <a:cs typeface="Arial" panose="020B0604020202020204" pitchFamily="34" charset="0"/>
              </a:rPr>
              <a:t>3. Neither give in nor fight, neither submit nor dominate. Come to an agreement that serves in a good way all members of the family community.</a:t>
            </a:r>
          </a:p>
          <a:p>
            <a:r>
              <a:rPr lang="en-US" dirty="0">
                <a:latin typeface="Arial" panose="020B0604020202020204" pitchFamily="34" charset="0"/>
                <a:cs typeface="Arial" panose="020B0604020202020204" pitchFamily="34" charset="0"/>
              </a:rPr>
              <a:t>4. Collaboration and cooperation serves everyone best.</a:t>
            </a:r>
          </a:p>
          <a:p>
            <a:r>
              <a:rPr lang="en-US" dirty="0">
                <a:latin typeface="Arial" panose="020B0604020202020204" pitchFamily="34" charset="0"/>
                <a:cs typeface="Arial" panose="020B0604020202020204" pitchFamily="34" charset="0"/>
              </a:rPr>
              <a:t>5. Share meals, recreation, working together. Feel respected and loved, and show respect and love to all in your family.</a:t>
            </a:r>
          </a:p>
          <a:p>
            <a:r>
              <a:rPr lang="en-US" dirty="0">
                <a:latin typeface="Arial" panose="020B0604020202020204" pitchFamily="34" charset="0"/>
                <a:cs typeface="Arial" panose="020B0604020202020204" pitchFamily="34" charset="0"/>
              </a:rPr>
              <a:t>6. Respect good ideas, and respect good understanding. Parents are leaders, but children also can be leaders when they have good </a:t>
            </a:r>
            <a:r>
              <a:rPr lang="en-US">
                <a:latin typeface="Arial" panose="020B0604020202020204" pitchFamily="34" charset="0"/>
                <a:cs typeface="Arial" panose="020B0604020202020204" pitchFamily="34" charset="0"/>
              </a:rPr>
              <a:t>common sense, knowledge, </a:t>
            </a:r>
            <a:r>
              <a:rPr lang="en-US" dirty="0">
                <a:latin typeface="Arial" panose="020B0604020202020204" pitchFamily="34" charset="0"/>
                <a:cs typeface="Arial" panose="020B0604020202020204" pitchFamily="34" charset="0"/>
              </a:rPr>
              <a:t>and understanding.</a:t>
            </a:r>
          </a:p>
        </p:txBody>
      </p:sp>
    </p:spTree>
    <p:extLst>
      <p:ext uri="{BB962C8B-B14F-4D97-AF65-F5344CB8AC3E}">
        <p14:creationId xmlns:p14="http://schemas.microsoft.com/office/powerpoint/2010/main" val="1823555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002060"/>
                </a:solidFill>
              </a:rPr>
              <a:t>Dreikurs</a:t>
            </a:r>
            <a:r>
              <a:rPr lang="en-US" b="1" dirty="0">
                <a:solidFill>
                  <a:srgbClr val="002060"/>
                </a:solidFill>
              </a:rPr>
              <a:t> understood that Kurt Lewin’s styles of leadership describe Family Dynamics</a:t>
            </a:r>
          </a:p>
        </p:txBody>
      </p:sp>
      <p:sp>
        <p:nvSpPr>
          <p:cNvPr id="3" name="Content Placeholder 2"/>
          <p:cNvSpPr>
            <a:spLocks noGrp="1"/>
          </p:cNvSpPr>
          <p:nvPr>
            <p:ph idx="1"/>
          </p:nvPr>
        </p:nvSpPr>
        <p:spPr>
          <a:xfrm>
            <a:off x="838200" y="2366127"/>
            <a:ext cx="10515600" cy="3810835"/>
          </a:xfrm>
        </p:spPr>
        <p:txBody>
          <a:bodyPr>
            <a:normAutofit/>
          </a:bodyPr>
          <a:lstStyle/>
          <a:p>
            <a:r>
              <a:rPr lang="en-US" sz="3200" dirty="0"/>
              <a:t>Lewin, K., </a:t>
            </a:r>
            <a:r>
              <a:rPr lang="en-US" sz="3200" dirty="0" err="1"/>
              <a:t>Lippitt</a:t>
            </a:r>
            <a:r>
              <a:rPr lang="en-US" sz="3200" dirty="0"/>
              <a:t>, R., &amp; White, R. K. (1939). Patterns of aggressive behavior in experimentally created ‘social climates.’ </a:t>
            </a:r>
            <a:r>
              <a:rPr lang="en-US" sz="3200" i="1" dirty="0"/>
              <a:t>Journal of Social Psychology, 10,</a:t>
            </a:r>
            <a:r>
              <a:rPr lang="en-US" sz="3200" dirty="0"/>
              <a:t> 271–299.</a:t>
            </a:r>
          </a:p>
          <a:p>
            <a:endParaRPr lang="en-US" sz="3200" dirty="0"/>
          </a:p>
          <a:p>
            <a:r>
              <a:rPr lang="en-US" sz="3200" dirty="0"/>
              <a:t>Autocratic – order without freedom</a:t>
            </a:r>
          </a:p>
          <a:p>
            <a:r>
              <a:rPr lang="en-US" sz="3200" dirty="0"/>
              <a:t>Democratic – order with freedom</a:t>
            </a:r>
          </a:p>
          <a:p>
            <a:r>
              <a:rPr lang="en-US" sz="3200" dirty="0"/>
              <a:t>Laissez Faire – freedom without order</a:t>
            </a:r>
          </a:p>
        </p:txBody>
      </p:sp>
    </p:spTree>
    <p:extLst>
      <p:ext uri="{BB962C8B-B14F-4D97-AF65-F5344CB8AC3E}">
        <p14:creationId xmlns:p14="http://schemas.microsoft.com/office/powerpoint/2010/main" val="2349628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 of Authoritarian mind-set to contemporary politics</a:t>
            </a:r>
          </a:p>
        </p:txBody>
      </p:sp>
      <p:sp>
        <p:nvSpPr>
          <p:cNvPr id="3" name="Content Placeholder 2"/>
          <p:cNvSpPr>
            <a:spLocks noGrp="1"/>
          </p:cNvSpPr>
          <p:nvPr>
            <p:ph idx="1"/>
          </p:nvPr>
        </p:nvSpPr>
        <p:spPr/>
        <p:txBody>
          <a:bodyPr>
            <a:normAutofit lnSpcReduction="10000"/>
          </a:bodyPr>
          <a:lstStyle/>
          <a:p>
            <a:r>
              <a:rPr lang="en-US" b="1" dirty="0">
                <a:solidFill>
                  <a:srgbClr val="002060"/>
                </a:solidFill>
              </a:rPr>
              <a:t>The rise of American authoritarianism: A niche group of political scientists may have uncovered what's driving Donald Trump's ascent. </a:t>
            </a:r>
            <a:r>
              <a:rPr lang="en-US" dirty="0"/>
              <a:t>What they found has implications that go well beyond 2016. by Amanda </a:t>
            </a:r>
            <a:r>
              <a:rPr lang="en-US" dirty="0" err="1"/>
              <a:t>Taub</a:t>
            </a:r>
            <a:r>
              <a:rPr lang="en-US" dirty="0"/>
              <a:t> on March 1, 2016  --  </a:t>
            </a:r>
            <a:r>
              <a:rPr lang="en-US" dirty="0">
                <a:hlinkClick r:id="rId2"/>
              </a:rPr>
              <a:t>www.vox.com</a:t>
            </a:r>
            <a:endParaRPr lang="en-US" dirty="0"/>
          </a:p>
          <a:p>
            <a:r>
              <a:rPr lang="en-US" dirty="0"/>
              <a:t>Authoritarians prioritize social order and hierarchies, which bring a sense of control to a chaotic world.</a:t>
            </a:r>
          </a:p>
          <a:p>
            <a:r>
              <a:rPr lang="en-US" dirty="0"/>
              <a:t> In the early 1990s, a political scientist named Stanley Feldman, a professor at SUNY </a:t>
            </a:r>
            <a:r>
              <a:rPr lang="en-US" dirty="0" err="1"/>
              <a:t>Stonybrook</a:t>
            </a:r>
            <a:r>
              <a:rPr lang="en-US" dirty="0"/>
              <a:t>, believed authoritarianism could be an important factor in American politics in ways that had nothing to do with fascism, but that it could only reliably be measured by unlinking it from specific political preferences.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08488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Feldman’s questions used by political scientists to assess authoritarian mindset:</a:t>
            </a:r>
          </a:p>
        </p:txBody>
      </p:sp>
      <p:sp>
        <p:nvSpPr>
          <p:cNvPr id="3" name="Content Placeholder 2"/>
          <p:cNvSpPr>
            <a:spLocks noGrp="1"/>
          </p:cNvSpPr>
          <p:nvPr>
            <p:ph idx="1"/>
          </p:nvPr>
        </p:nvSpPr>
        <p:spPr/>
        <p:txBody>
          <a:bodyPr>
            <a:normAutofit fontScale="92500" lnSpcReduction="20000"/>
          </a:bodyPr>
          <a:lstStyle/>
          <a:p>
            <a:r>
              <a:rPr lang="en-US" dirty="0"/>
              <a:t> Feldman “settled on something so banal it seems almost laughable: parenting goals. “</a:t>
            </a:r>
          </a:p>
          <a:p>
            <a:r>
              <a:rPr lang="en-US" dirty="0"/>
              <a:t>“four simple questions that appear to ask about parenting but are in fact designed to reveal how highly the respondent values hierarchy, order, and conformity over other values.”</a:t>
            </a:r>
          </a:p>
          <a:p>
            <a:r>
              <a:rPr lang="en-US" dirty="0"/>
              <a:t>1. “Please tell me which one you think is more important for a child to have: independence or respect for elders?”</a:t>
            </a:r>
          </a:p>
          <a:p>
            <a:r>
              <a:rPr lang="en-US" dirty="0"/>
              <a:t>2. “Please tell me which one you think is more important for a child to have: obedience or self-reliance?”</a:t>
            </a:r>
          </a:p>
          <a:p>
            <a:r>
              <a:rPr lang="en-US" dirty="0"/>
              <a:t>3. “Please tell me which one you think is more important for a child to have: to be considerate or to be well-behaved? “</a:t>
            </a:r>
          </a:p>
          <a:p>
            <a:r>
              <a:rPr lang="en-US" dirty="0"/>
              <a:t>4.  “Please tell me which one you think is more important for a child to have: curiosity or good manners?”</a:t>
            </a:r>
          </a:p>
          <a:p>
            <a:endParaRPr lang="en-US" dirty="0"/>
          </a:p>
        </p:txBody>
      </p:sp>
    </p:spTree>
    <p:extLst>
      <p:ext uri="{BB962C8B-B14F-4D97-AF65-F5344CB8AC3E}">
        <p14:creationId xmlns:p14="http://schemas.microsoft.com/office/powerpoint/2010/main" val="3023507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18957"/>
          </a:xfrm>
        </p:spPr>
        <p:txBody>
          <a:bodyPr>
            <a:normAutofit/>
          </a:bodyPr>
          <a:lstStyle/>
          <a:p>
            <a:r>
              <a:rPr lang="en-US" sz="3200" dirty="0">
                <a:solidFill>
                  <a:srgbClr val="002060"/>
                </a:solidFill>
              </a:rPr>
              <a:t>                   </a:t>
            </a:r>
            <a:r>
              <a:rPr lang="en-US" sz="3200" b="1" dirty="0">
                <a:solidFill>
                  <a:srgbClr val="002060"/>
                </a:solidFill>
              </a:rPr>
              <a:t>Ferguson Parental Values Inventory</a:t>
            </a:r>
          </a:p>
        </p:txBody>
      </p:sp>
      <p:sp>
        <p:nvSpPr>
          <p:cNvPr id="3" name="Content Placeholder 2"/>
          <p:cNvSpPr>
            <a:spLocks noGrp="1"/>
          </p:cNvSpPr>
          <p:nvPr>
            <p:ph idx="1"/>
          </p:nvPr>
        </p:nvSpPr>
        <p:spPr>
          <a:xfrm>
            <a:off x="838200" y="1084082"/>
            <a:ext cx="10515600" cy="5092881"/>
          </a:xfrm>
        </p:spPr>
        <p:txBody>
          <a:bodyPr>
            <a:normAutofit/>
          </a:bodyPr>
          <a:lstStyle/>
          <a:p>
            <a:r>
              <a:rPr lang="en-US" dirty="0"/>
              <a:t>The Ferguson </a:t>
            </a:r>
            <a:r>
              <a:rPr lang="en-US" dirty="0" err="1"/>
              <a:t>Pvi</a:t>
            </a:r>
            <a:r>
              <a:rPr lang="en-US" dirty="0"/>
              <a:t> (Parental Values Inventory) contains items for </a:t>
            </a:r>
            <a:r>
              <a:rPr lang="en-US" b="1" dirty="0"/>
              <a:t>autocratic parenting style </a:t>
            </a:r>
            <a:r>
              <a:rPr lang="en-US" dirty="0"/>
              <a:t>like:</a:t>
            </a:r>
          </a:p>
          <a:p>
            <a:pPr marL="0" indent="0">
              <a:buNone/>
            </a:pPr>
            <a:r>
              <a:rPr lang="en-US" b="1" dirty="0"/>
              <a:t>         obedience to authority</a:t>
            </a:r>
          </a:p>
          <a:p>
            <a:pPr marL="0" indent="0">
              <a:buNone/>
            </a:pPr>
            <a:r>
              <a:rPr lang="en-US" b="1" dirty="0"/>
              <a:t>         conformity to rules	</a:t>
            </a:r>
          </a:p>
          <a:p>
            <a:pPr marL="0" indent="0">
              <a:buNone/>
            </a:pPr>
            <a:r>
              <a:rPr lang="en-US" b="1" dirty="0"/>
              <a:t>         follow orders</a:t>
            </a:r>
            <a:r>
              <a:rPr lang="en-US" dirty="0"/>
              <a:t>	</a:t>
            </a:r>
          </a:p>
          <a:p>
            <a:pPr marL="0" indent="0">
              <a:buNone/>
            </a:pPr>
            <a:r>
              <a:rPr lang="en-US" dirty="0"/>
              <a:t>   for </a:t>
            </a:r>
            <a:r>
              <a:rPr lang="en-US" b="1" dirty="0"/>
              <a:t>democratic parenting style </a:t>
            </a:r>
            <a:r>
              <a:rPr lang="en-US" dirty="0"/>
              <a:t>like:</a:t>
            </a:r>
          </a:p>
          <a:p>
            <a:pPr marL="0" indent="0">
              <a:buNone/>
            </a:pPr>
            <a:r>
              <a:rPr lang="en-US" dirty="0"/>
              <a:t>          </a:t>
            </a:r>
            <a:r>
              <a:rPr lang="en-US" b="1" dirty="0"/>
              <a:t>fair play</a:t>
            </a:r>
          </a:p>
          <a:p>
            <a:pPr marL="0" indent="0">
              <a:buNone/>
            </a:pPr>
            <a:r>
              <a:rPr lang="en-US" b="1" dirty="0"/>
              <a:t>          mutual respect between people (peers and adults)	</a:t>
            </a:r>
          </a:p>
          <a:p>
            <a:pPr marL="0" indent="0">
              <a:buNone/>
            </a:pPr>
            <a:r>
              <a:rPr lang="en-US" b="1" dirty="0"/>
              <a:t>          empathy towards others	 </a:t>
            </a:r>
          </a:p>
        </p:txBody>
      </p:sp>
    </p:spTree>
    <p:extLst>
      <p:ext uri="{BB962C8B-B14F-4D97-AF65-F5344CB8AC3E}">
        <p14:creationId xmlns:p14="http://schemas.microsoft.com/office/powerpoint/2010/main" val="964537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4" y="-283029"/>
            <a:ext cx="11136086" cy="1415141"/>
          </a:xfrm>
        </p:spPr>
        <p:txBody>
          <a:bodyPr>
            <a:normAutofit/>
          </a:bodyPr>
          <a:lstStyle/>
          <a:p>
            <a:r>
              <a:rPr lang="en-US" sz="3200" b="1" dirty="0">
                <a:solidFill>
                  <a:srgbClr val="002060"/>
                </a:solidFill>
              </a:rPr>
              <a:t>Laissez Faire items are different than Democratic items in the </a:t>
            </a:r>
            <a:r>
              <a:rPr lang="en-US" sz="3200" b="1" dirty="0" err="1">
                <a:solidFill>
                  <a:srgbClr val="002060"/>
                </a:solidFill>
              </a:rPr>
              <a:t>PVi</a:t>
            </a:r>
            <a:endParaRPr lang="en-US" sz="3200" b="1" dirty="0">
              <a:solidFill>
                <a:srgbClr val="002060"/>
              </a:solidFill>
            </a:endParaRPr>
          </a:p>
        </p:txBody>
      </p:sp>
      <p:sp>
        <p:nvSpPr>
          <p:cNvPr id="3" name="Content Placeholder 2"/>
          <p:cNvSpPr>
            <a:spLocks noGrp="1"/>
          </p:cNvSpPr>
          <p:nvPr>
            <p:ph idx="1"/>
          </p:nvPr>
        </p:nvSpPr>
        <p:spPr>
          <a:xfrm>
            <a:off x="-65314" y="696687"/>
            <a:ext cx="12192001" cy="6008914"/>
          </a:xfrm>
        </p:spPr>
        <p:txBody>
          <a:bodyPr>
            <a:normAutofit fontScale="47500" lnSpcReduction="20000"/>
          </a:bodyPr>
          <a:lstStyle/>
          <a:p>
            <a:r>
              <a:rPr lang="en-US" sz="5000" dirty="0">
                <a:latin typeface="Arial" panose="020B0604020202020204" pitchFamily="34" charset="0"/>
                <a:cs typeface="Arial" panose="020B0604020202020204" pitchFamily="34" charset="0"/>
              </a:rPr>
              <a:t>Laissez Faire items in the </a:t>
            </a:r>
            <a:r>
              <a:rPr lang="en-US" sz="5000" dirty="0" err="1">
                <a:latin typeface="Arial" panose="020B0604020202020204" pitchFamily="34" charset="0"/>
                <a:cs typeface="Arial" panose="020B0604020202020204" pitchFamily="34" charset="0"/>
              </a:rPr>
              <a:t>PVi</a:t>
            </a:r>
            <a:r>
              <a:rPr lang="en-US" sz="5000" dirty="0">
                <a:latin typeface="Arial" panose="020B0604020202020204" pitchFamily="34" charset="0"/>
                <a:cs typeface="Arial" panose="020B0604020202020204" pitchFamily="34" charset="0"/>
              </a:rPr>
              <a:t> are like these:</a:t>
            </a:r>
          </a:p>
          <a:p>
            <a:pPr marL="0" indent="0">
              <a:buNone/>
            </a:pPr>
            <a:r>
              <a:rPr lang="en-US" sz="5000" dirty="0">
                <a:latin typeface="Arial" panose="020B0604020202020204" pitchFamily="34" charset="0"/>
                <a:cs typeface="Arial" panose="020B0604020202020204" pitchFamily="34" charset="0"/>
              </a:rPr>
              <a:t>         </a:t>
            </a:r>
            <a:r>
              <a:rPr lang="en-US" sz="5000" b="1" dirty="0">
                <a:latin typeface="Arial" panose="020B0604020202020204" pitchFamily="34" charset="0"/>
                <a:cs typeface="Arial" panose="020B0604020202020204" pitchFamily="34" charset="0"/>
              </a:rPr>
              <a:t>pursuit of personal wishes</a:t>
            </a:r>
          </a:p>
          <a:p>
            <a:pPr marL="0" indent="0">
              <a:buNone/>
            </a:pPr>
            <a:r>
              <a:rPr lang="en-US" sz="5000" b="1" dirty="0">
                <a:latin typeface="Arial" panose="020B0604020202020204" pitchFamily="34" charset="0"/>
                <a:cs typeface="Arial" panose="020B0604020202020204" pitchFamily="34" charset="0"/>
              </a:rPr>
              <a:t>         don’t worry about the rules</a:t>
            </a:r>
          </a:p>
          <a:p>
            <a:pPr marL="0" indent="0">
              <a:buNone/>
            </a:pPr>
            <a:r>
              <a:rPr lang="en-US" sz="5000" b="1" dirty="0">
                <a:latin typeface="Arial" panose="020B0604020202020204" pitchFamily="34" charset="0"/>
                <a:cs typeface="Arial" panose="020B0604020202020204" pitchFamily="34" charset="0"/>
              </a:rPr>
              <a:t>          “do your own thing”</a:t>
            </a:r>
            <a:endParaRPr lang="en-US" sz="4400" b="1" dirty="0">
              <a:latin typeface="Arial" panose="020B0604020202020204" pitchFamily="34" charset="0"/>
              <a:cs typeface="Arial" panose="020B0604020202020204" pitchFamily="34" charset="0"/>
            </a:endParaRPr>
          </a:p>
          <a:p>
            <a:pPr marL="0" indent="0">
              <a:buNone/>
            </a:pPr>
            <a:r>
              <a:rPr lang="en-US" sz="4800" dirty="0">
                <a:solidFill>
                  <a:srgbClr val="002060"/>
                </a:solidFill>
                <a:latin typeface="Arial" panose="020B0604020202020204" pitchFamily="34" charset="0"/>
                <a:cs typeface="Arial" panose="020B0604020202020204" pitchFamily="34" charset="0"/>
              </a:rPr>
              <a:t>Findings in Ferguson’s research show a rise in adoption of Democratic values over time, a drop in Autocratic values over time, and as reported in a Chicago Tribune article, a rise in Laissez Faire values.</a:t>
            </a:r>
          </a:p>
          <a:p>
            <a:r>
              <a:rPr lang="en-US" sz="3800" dirty="0">
                <a:hlinkClick r:id="rId2"/>
              </a:rPr>
              <a:t>http://www.chicagotribune.com/lifestyles/parenting/sc-collapse-of-parenting-family-0202-20160127-story.html</a:t>
            </a:r>
            <a:endParaRPr lang="en-US" sz="3800" dirty="0"/>
          </a:p>
          <a:p>
            <a:pPr marL="0" indent="0">
              <a:buNone/>
            </a:pPr>
            <a:r>
              <a:rPr lang="en-US" b="1" dirty="0"/>
              <a:t>Leanne </a:t>
            </a:r>
            <a:r>
              <a:rPr lang="en-US" b="1" dirty="0" err="1"/>
              <a:t>Italie</a:t>
            </a:r>
            <a:r>
              <a:rPr lang="en-US" dirty="0" err="1"/>
              <a:t>Associated</a:t>
            </a:r>
            <a:r>
              <a:rPr lang="en-US" dirty="0"/>
              <a:t> Press</a:t>
            </a:r>
          </a:p>
          <a:p>
            <a:pPr marL="0" indent="0">
              <a:buNone/>
            </a:pPr>
            <a:endParaRPr lang="en-US" dirty="0"/>
          </a:p>
          <a:p>
            <a:r>
              <a:rPr lang="en-US" sz="5100" dirty="0">
                <a:latin typeface="Arial" panose="020B0604020202020204" pitchFamily="34" charset="0"/>
                <a:cs typeface="Arial" panose="020B0604020202020204" pitchFamily="34" charset="0"/>
              </a:rPr>
              <a:t>Dr. Leonard Sax has been a family physician and psychologist for 27 years, conducting workshops around the world for parents, teachers, social workers, counselors, school psychologists and juvenile justice professionals.</a:t>
            </a:r>
          </a:p>
          <a:p>
            <a:r>
              <a:rPr lang="en-US" sz="5100" dirty="0">
                <a:latin typeface="Arial" panose="020B0604020202020204" pitchFamily="34" charset="0"/>
                <a:cs typeface="Arial" panose="020B0604020202020204" pitchFamily="34" charset="0"/>
              </a:rPr>
              <a:t>He's also a dad, and it's from all those perspectives that he took on his fourth book, an alarm bell of sorts titled "The Collapse of Parenting" (Basic Books).</a:t>
            </a:r>
          </a:p>
          <a:p>
            <a:r>
              <a:rPr lang="en-US" sz="5100" dirty="0">
                <a:latin typeface="Arial" panose="020B0604020202020204" pitchFamily="34" charset="0"/>
                <a:cs typeface="Arial" panose="020B0604020202020204" pitchFamily="34" charset="0"/>
              </a:rPr>
              <a:t>Sax, who lives in Exton, Pa., argues that American families are facing a crisis of authority, where the kids are in charge, out of shape emotionally and physically, and suffering because of it. He calls for a reordering of family life in response.</a:t>
            </a:r>
          </a:p>
          <a:p>
            <a:pPr marL="0" indent="0">
              <a:buNone/>
            </a:pPr>
            <a:endParaRPr lang="en-US" sz="5100" b="1"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722214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81250"/>
          </a:xfrm>
        </p:spPr>
        <p:txBody>
          <a:bodyPr>
            <a:normAutofit fontScale="90000"/>
          </a:bodyPr>
          <a:lstStyle/>
          <a:p>
            <a:pPr marL="0" indent="0"/>
            <a:r>
              <a:rPr lang="en-US" b="1" dirty="0"/>
              <a:t/>
            </a:r>
            <a:br>
              <a:rPr lang="en-US" b="1" dirty="0"/>
            </a:br>
            <a:r>
              <a:rPr lang="en-US" b="1" dirty="0"/>
              <a:t/>
            </a:r>
            <a:br>
              <a:rPr lang="en-US" b="1" dirty="0"/>
            </a:br>
            <a:r>
              <a:rPr lang="en-US" b="1" dirty="0"/>
              <a:t/>
            </a:r>
            <a:br>
              <a:rPr lang="en-US" b="1" dirty="0"/>
            </a:br>
            <a:endParaRPr lang="en-US" dirty="0"/>
          </a:p>
        </p:txBody>
      </p:sp>
      <p:sp>
        <p:nvSpPr>
          <p:cNvPr id="3" name="Content Placeholder 2"/>
          <p:cNvSpPr>
            <a:spLocks noGrp="1"/>
          </p:cNvSpPr>
          <p:nvPr>
            <p:ph idx="1"/>
          </p:nvPr>
        </p:nvSpPr>
        <p:spPr>
          <a:xfrm>
            <a:off x="838200" y="365126"/>
            <a:ext cx="10515600" cy="6601731"/>
          </a:xfrm>
        </p:spPr>
        <p:txBody>
          <a:bodyPr>
            <a:noAutofit/>
          </a:bodyPr>
          <a:lstStyle/>
          <a:p>
            <a:pPr marL="0" indent="0" algn="ctr">
              <a:buNone/>
            </a:pPr>
            <a:r>
              <a:rPr lang="en-US" sz="2400" b="1" dirty="0">
                <a:latin typeface="Arial" panose="020B0604020202020204" pitchFamily="34" charset="0"/>
                <a:cs typeface="Arial" panose="020B0604020202020204" pitchFamily="34" charset="0"/>
              </a:rPr>
              <a:t>Findings in Research Reports</a:t>
            </a:r>
          </a:p>
          <a:p>
            <a:r>
              <a:rPr lang="en-US" sz="2400" b="1" dirty="0">
                <a:latin typeface="Arial" panose="020B0604020202020204" pitchFamily="34" charset="0"/>
                <a:cs typeface="Arial" panose="020B0604020202020204" pitchFamily="34" charset="0"/>
              </a:rPr>
              <a:t>Ferguson, E. D., </a:t>
            </a:r>
            <a:r>
              <a:rPr lang="en-US" sz="2400" b="1" dirty="0" err="1">
                <a:latin typeface="Arial" panose="020B0604020202020204" pitchFamily="34" charset="0"/>
                <a:cs typeface="Arial" panose="020B0604020202020204" pitchFamily="34" charset="0"/>
              </a:rPr>
              <a:t>Hagaman</a:t>
            </a:r>
            <a:r>
              <a:rPr lang="en-US" sz="2400" b="1" dirty="0">
                <a:latin typeface="Arial" panose="020B0604020202020204" pitchFamily="34" charset="0"/>
                <a:cs typeface="Arial" panose="020B0604020202020204" pitchFamily="34" charset="0"/>
              </a:rPr>
              <a:t>, J., Grice, J. W., &amp; Peng, K. (2006). </a:t>
            </a:r>
            <a:r>
              <a:rPr lang="en-US" sz="2400" dirty="0">
                <a:latin typeface="Arial" panose="020B0604020202020204" pitchFamily="34" charset="0"/>
                <a:cs typeface="Arial" panose="020B0604020202020204" pitchFamily="34" charset="0"/>
              </a:rPr>
              <a:t>From Leadership to Parenthood: The Applicability of Leadership Styles to Parenting Styles. </a:t>
            </a:r>
            <a:r>
              <a:rPr lang="en-US" sz="2400" b="1" i="1" dirty="0">
                <a:latin typeface="Arial" panose="020B0604020202020204" pitchFamily="34" charset="0"/>
                <a:cs typeface="Arial" panose="020B0604020202020204" pitchFamily="34" charset="0"/>
              </a:rPr>
              <a:t>Group Dynamics: Theory, Research, and Practice </a:t>
            </a:r>
            <a:r>
              <a:rPr lang="en-US" sz="2400" dirty="0">
                <a:latin typeface="Arial" panose="020B0604020202020204" pitchFamily="34" charset="0"/>
                <a:cs typeface="Arial" panose="020B0604020202020204" pitchFamily="34" charset="0"/>
              </a:rPr>
              <a:t>Vol. 10, pp. 43–56.</a:t>
            </a:r>
          </a:p>
          <a:p>
            <a:r>
              <a:rPr lang="en-US" sz="2400" dirty="0">
                <a:latin typeface="Arial" panose="020B0604020202020204" pitchFamily="34" charset="0"/>
                <a:cs typeface="Arial" panose="020B0604020202020204" pitchFamily="34" charset="0"/>
              </a:rPr>
              <a:t>     Students’ reports of how parents raised them before age 9 shows confusion between Democratic and Laissez Faire styles, but clear grasp of how these differ from Autocratic style.</a:t>
            </a:r>
          </a:p>
          <a:p>
            <a:endParaRPr lang="en-US" sz="2400" dirty="0">
              <a:latin typeface="Arial" panose="020B0604020202020204" pitchFamily="34" charset="0"/>
              <a:cs typeface="Arial" panose="020B0604020202020204" pitchFamily="34" charset="0"/>
            </a:endParaRPr>
          </a:p>
          <a:p>
            <a:r>
              <a:rPr lang="en-US" sz="2400" b="1" dirty="0">
                <a:latin typeface="Arial" panose="020B0604020202020204" pitchFamily="34" charset="0"/>
                <a:cs typeface="Arial" panose="020B0604020202020204" pitchFamily="34" charset="0"/>
              </a:rPr>
              <a:t>Ferguson, E. D., </a:t>
            </a:r>
            <a:r>
              <a:rPr lang="en-US" sz="2400" b="1" dirty="0" err="1">
                <a:latin typeface="Arial" panose="020B0604020202020204" pitchFamily="34" charset="0"/>
                <a:cs typeface="Arial" panose="020B0604020202020204" pitchFamily="34" charset="0"/>
              </a:rPr>
              <a:t>Hagaman</a:t>
            </a:r>
            <a:r>
              <a:rPr lang="en-US" sz="2400" b="1" dirty="0">
                <a:latin typeface="Arial" panose="020B0604020202020204" pitchFamily="34" charset="0"/>
                <a:cs typeface="Arial" panose="020B0604020202020204" pitchFamily="34" charset="0"/>
              </a:rPr>
              <a:t>, J. A., Maurer, S. B., Mathews, P., &amp; Peng, K. (2013). </a:t>
            </a:r>
            <a:r>
              <a:rPr lang="en-US" sz="2400" dirty="0">
                <a:latin typeface="Arial" panose="020B0604020202020204" pitchFamily="34" charset="0"/>
                <a:cs typeface="Arial" panose="020B0604020202020204" pitchFamily="34" charset="0"/>
              </a:rPr>
              <a:t>Asian culture in transition: is it related to reported parenting styles and transitivity of simple choices? </a:t>
            </a:r>
            <a:r>
              <a:rPr lang="en-US" sz="2400" b="1" dirty="0">
                <a:latin typeface="Arial" panose="020B0604020202020204" pitchFamily="34" charset="0"/>
                <a:cs typeface="Arial" panose="020B0604020202020204" pitchFamily="34" charset="0"/>
              </a:rPr>
              <a:t>Journal of Applied Social Psychology, </a:t>
            </a:r>
            <a:r>
              <a:rPr lang="en-US" sz="2400" dirty="0">
                <a:latin typeface="Arial" panose="020B0604020202020204" pitchFamily="34" charset="0"/>
                <a:cs typeface="Arial" panose="020B0604020202020204" pitchFamily="34" charset="0"/>
              </a:rPr>
              <a:t>Vol.</a:t>
            </a:r>
            <a:r>
              <a:rPr lang="en-US" sz="2400" b="1"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43, pp. 730–740.</a:t>
            </a:r>
          </a:p>
          <a:p>
            <a:r>
              <a:rPr lang="en-US" sz="2400" dirty="0">
                <a:latin typeface="Arial" panose="020B0604020202020204" pitchFamily="34" charset="0"/>
                <a:cs typeface="Arial" panose="020B0604020202020204" pitchFamily="34" charset="0"/>
              </a:rPr>
              <a:t>     Students in India report more Laissez Faire, Individualistic, and Competitive style of how parents raised them up to age 9 compared </a:t>
            </a:r>
            <a:r>
              <a:rPr lang="en-US" sz="2400">
                <a:latin typeface="Arial" panose="020B0604020202020204" pitchFamily="34" charset="0"/>
                <a:cs typeface="Arial" panose="020B0604020202020204" pitchFamily="34" charset="0"/>
              </a:rPr>
              <a:t>to Caucasian </a:t>
            </a:r>
            <a:r>
              <a:rPr lang="en-US" sz="2400" dirty="0">
                <a:latin typeface="Arial" panose="020B0604020202020204" pitchFamily="34" charset="0"/>
                <a:cs typeface="Arial" panose="020B0604020202020204" pitchFamily="34" charset="0"/>
              </a:rPr>
              <a:t>American students.</a:t>
            </a:r>
          </a:p>
          <a:p>
            <a:endParaRPr lang="en-US" sz="2400" dirty="0">
              <a:latin typeface="Arial" panose="020B0604020202020204" pitchFamily="34" charset="0"/>
              <a:cs typeface="Arial" panose="020B0604020202020204" pitchFamily="34" charset="0"/>
            </a:endParaRPr>
          </a:p>
          <a:p>
            <a:pPr marL="0" indent="0">
              <a:buNone/>
            </a:pPr>
            <a:r>
              <a:rPr lang="en-US" sz="2400" b="1" dirty="0">
                <a:latin typeface="Arial" panose="020B0604020202020204" pitchFamily="34" charset="0"/>
                <a:cs typeface="Arial" panose="020B0604020202020204" pitchFamily="34" charset="0"/>
              </a:rPr>
              <a:t>  </a:t>
            </a:r>
            <a:br>
              <a:rPr lang="en-US" sz="2400" b="1" dirty="0">
                <a:latin typeface="Arial" panose="020B0604020202020204" pitchFamily="34" charset="0"/>
                <a:cs typeface="Arial" panose="020B0604020202020204" pitchFamily="34" charset="0"/>
              </a:rPr>
            </a:br>
            <a:endParaRPr lang="en-US" sz="2400" b="1" dirty="0">
              <a:latin typeface="Arial" panose="020B0604020202020204" pitchFamily="34" charset="0"/>
              <a:cs typeface="Arial" panose="020B0604020202020204" pitchFamily="34" charset="0"/>
            </a:endParaRPr>
          </a:p>
        </p:txBody>
      </p:sp>
      <p:sp>
        <p:nvSpPr>
          <p:cNvPr id="4" name="Rectangle 3"/>
          <p:cNvSpPr/>
          <p:nvPr/>
        </p:nvSpPr>
        <p:spPr>
          <a:xfrm>
            <a:off x="3048000" y="2967335"/>
            <a:ext cx="6096000" cy="923330"/>
          </a:xfrm>
          <a:prstGeom prst="rect">
            <a:avLst/>
          </a:prstGeom>
        </p:spPr>
        <p:txBody>
          <a:bodyPr>
            <a:spAutoFit/>
          </a:bodyPr>
          <a:lstStyle/>
          <a:p>
            <a:r>
              <a:rPr lang="en-US" b="1" dirty="0"/>
              <a:t/>
            </a:r>
            <a:br>
              <a:rPr lang="en-US" b="1" dirty="0"/>
            </a:br>
            <a:r>
              <a:rPr lang="en-US" b="1" dirty="0"/>
              <a:t/>
            </a:r>
            <a:br>
              <a:rPr lang="en-US" b="1" dirty="0"/>
            </a:br>
            <a:endParaRPr lang="en-US" dirty="0"/>
          </a:p>
        </p:txBody>
      </p:sp>
    </p:spTree>
    <p:extLst>
      <p:ext uri="{BB962C8B-B14F-4D97-AF65-F5344CB8AC3E}">
        <p14:creationId xmlns:p14="http://schemas.microsoft.com/office/powerpoint/2010/main" val="3205182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8970"/>
            <a:ext cx="10515600" cy="2503714"/>
          </a:xfrm>
        </p:spPr>
        <p:txBody>
          <a:bodyPr>
            <a:normAutofit/>
          </a:bodyPr>
          <a:lstStyle/>
          <a:p>
            <a:r>
              <a:rPr lang="en-US" dirty="0"/>
              <a:t> </a:t>
            </a:r>
            <a:r>
              <a:rPr lang="en-US" sz="2600" dirty="0">
                <a:latin typeface="Arial" panose="020B0604020202020204" pitchFamily="34" charset="0"/>
                <a:cs typeface="Arial" panose="020B0604020202020204" pitchFamily="34" charset="0"/>
              </a:rPr>
              <a:t>Parents think of themselves as more Democratic in raising their children than the Students report, the majority of students and parents report that parents use the Democratic style, and Democratic vs. Laissez Faire style differ in how they relate to the </a:t>
            </a:r>
            <a:r>
              <a:rPr lang="en-US" sz="2600" dirty="0" err="1">
                <a:latin typeface="Arial" panose="020B0604020202020204" pitchFamily="34" charset="0"/>
                <a:cs typeface="Arial" panose="020B0604020202020204" pitchFamily="34" charset="0"/>
              </a:rPr>
              <a:t>Triandis</a:t>
            </a:r>
            <a:r>
              <a:rPr lang="en-US" sz="2600" dirty="0">
                <a:latin typeface="Arial" panose="020B0604020202020204" pitchFamily="34" charset="0"/>
                <a:cs typeface="Arial" panose="020B0604020202020204" pitchFamily="34" charset="0"/>
              </a:rPr>
              <a:t> cultural values test items.</a:t>
            </a:r>
          </a:p>
        </p:txBody>
      </p:sp>
      <p:sp>
        <p:nvSpPr>
          <p:cNvPr id="3" name="Content Placeholder 2"/>
          <p:cNvSpPr>
            <a:spLocks noGrp="1"/>
          </p:cNvSpPr>
          <p:nvPr>
            <p:ph idx="1"/>
          </p:nvPr>
        </p:nvSpPr>
        <p:spPr>
          <a:xfrm>
            <a:off x="838200" y="1894114"/>
            <a:ext cx="10515600" cy="5214258"/>
          </a:xfrm>
        </p:spPr>
        <p:txBody>
          <a:bodyPr>
            <a:normAutofit fontScale="25000" lnSpcReduction="20000"/>
          </a:bodyPr>
          <a:lstStyle/>
          <a:p>
            <a:pPr marL="0" indent="0">
              <a:buNone/>
            </a:pPr>
            <a:r>
              <a:rPr lang="en-US" altLang="en-US" dirty="0"/>
              <a:t>	   </a:t>
            </a:r>
          </a:p>
          <a:p>
            <a:r>
              <a:rPr lang="en-US" altLang="en-US" sz="9600" dirty="0"/>
              <a:t> </a:t>
            </a:r>
            <a:r>
              <a:rPr lang="en-US" altLang="en-US" sz="9600" dirty="0">
                <a:latin typeface="Arial" panose="020B0604020202020204" pitchFamily="34" charset="0"/>
                <a:cs typeface="Arial" panose="020B0604020202020204" pitchFamily="34" charset="0"/>
              </a:rPr>
              <a:t>Analysis of the frequencies of reported parenting styles on the </a:t>
            </a:r>
            <a:r>
              <a:rPr lang="en-US" altLang="en-US" sz="9600" dirty="0" err="1">
                <a:latin typeface="Arial" panose="020B0604020202020204" pitchFamily="34" charset="0"/>
                <a:cs typeface="Arial" panose="020B0604020202020204" pitchFamily="34" charset="0"/>
              </a:rPr>
              <a:t>PVg</a:t>
            </a:r>
            <a:r>
              <a:rPr lang="en-US" altLang="en-US" sz="9600" dirty="0">
                <a:latin typeface="Arial" panose="020B0604020202020204" pitchFamily="34" charset="0"/>
                <a:cs typeface="Arial" panose="020B0604020202020204" pitchFamily="34" charset="0"/>
              </a:rPr>
              <a:t> (a global measure rather than the </a:t>
            </a:r>
            <a:r>
              <a:rPr lang="en-US" altLang="en-US" sz="9600" dirty="0" err="1">
                <a:latin typeface="Arial" panose="020B0604020202020204" pitchFamily="34" charset="0"/>
                <a:cs typeface="Arial" panose="020B0604020202020204" pitchFamily="34" charset="0"/>
              </a:rPr>
              <a:t>Pvi</a:t>
            </a:r>
            <a:r>
              <a:rPr lang="en-US" altLang="en-US" sz="9600" dirty="0">
                <a:latin typeface="Arial" panose="020B0604020202020204" pitchFamily="34" charset="0"/>
                <a:cs typeface="Arial" panose="020B0604020202020204" pitchFamily="34" charset="0"/>
              </a:rPr>
              <a:t> that measures individual items) showed in 2009 that 93 participants reported democratic, 60 reported autocratic, and 11 reported laissez-faire styles. Data collected in 2016 show less Autocratic and more Democratic and Laissez Faire styles reported than in 2009.</a:t>
            </a:r>
            <a:endParaRPr lang="en-US" altLang="en-US" sz="8000" dirty="0">
              <a:latin typeface="Arial" panose="020B0604020202020204" pitchFamily="34" charset="0"/>
              <a:cs typeface="Arial" panose="020B0604020202020204" pitchFamily="34" charset="0"/>
            </a:endParaRPr>
          </a:p>
          <a:p>
            <a:r>
              <a:rPr lang="en-US" altLang="en-US" sz="9600" dirty="0">
                <a:latin typeface="Arial" panose="020B0604020202020204" pitchFamily="34" charset="0"/>
                <a:cs typeface="Arial" panose="020B0604020202020204" pitchFamily="34" charset="0"/>
              </a:rPr>
              <a:t>  The Laissez Faire style did not relate to vertical collectivism on the </a:t>
            </a:r>
            <a:r>
              <a:rPr lang="en-US" altLang="en-US" sz="9600" dirty="0" err="1">
                <a:latin typeface="Arial" panose="020B0604020202020204" pitchFamily="34" charset="0"/>
                <a:cs typeface="Arial" panose="020B0604020202020204" pitchFamily="34" charset="0"/>
              </a:rPr>
              <a:t>Triandis</a:t>
            </a:r>
            <a:r>
              <a:rPr lang="en-US" altLang="en-US" sz="9600" dirty="0">
                <a:latin typeface="Arial" panose="020B0604020202020204" pitchFamily="34" charset="0"/>
                <a:cs typeface="Arial" panose="020B0604020202020204" pitchFamily="34" charset="0"/>
              </a:rPr>
              <a:t> cultural values scale whereas the Democratic parenting style did; whereas the </a:t>
            </a:r>
            <a:r>
              <a:rPr lang="en-US" altLang="en-US" sz="9600" dirty="0" err="1">
                <a:latin typeface="Arial" panose="020B0604020202020204" pitchFamily="34" charset="0"/>
                <a:cs typeface="Arial" panose="020B0604020202020204" pitchFamily="34" charset="0"/>
              </a:rPr>
              <a:t>the</a:t>
            </a:r>
            <a:r>
              <a:rPr lang="en-US" altLang="en-US" sz="9600" dirty="0">
                <a:latin typeface="Arial" panose="020B0604020202020204" pitchFamily="34" charset="0"/>
                <a:cs typeface="Arial" panose="020B0604020202020204" pitchFamily="34" charset="0"/>
              </a:rPr>
              <a:t> laissez-faire style related very strongly with horizontal individualism the Democratic style related much weaker to the horizontal individualism items. Laissez Faire relates more to Individualism, Democratic more to Collectivism.</a:t>
            </a:r>
            <a:endParaRPr lang="en-US" altLang="en-US" sz="7400" dirty="0">
              <a:latin typeface="Arial" panose="020B0604020202020204" pitchFamily="34" charset="0"/>
              <a:cs typeface="Arial" panose="020B0604020202020204" pitchFamily="34" charset="0"/>
            </a:endParaRPr>
          </a:p>
          <a:p>
            <a:r>
              <a:rPr lang="en-US" altLang="en-US" sz="9600" b="1" dirty="0" err="1">
                <a:latin typeface="Arial" panose="020B0604020202020204" pitchFamily="34" charset="0"/>
                <a:cs typeface="Arial" panose="020B0604020202020204" pitchFamily="34" charset="0"/>
              </a:rPr>
              <a:t>Yemm</a:t>
            </a:r>
            <a:r>
              <a:rPr lang="en-US" altLang="en-US" sz="9600" b="1" dirty="0">
                <a:latin typeface="Arial" panose="020B0604020202020204" pitchFamily="34" charset="0"/>
                <a:cs typeface="Arial" panose="020B0604020202020204" pitchFamily="34" charset="0"/>
              </a:rPr>
              <a:t>, K. A., </a:t>
            </a:r>
            <a:r>
              <a:rPr lang="en-US" altLang="en-US" sz="9600" b="1" dirty="0" err="1">
                <a:latin typeface="Arial" panose="020B0604020202020204" pitchFamily="34" charset="0"/>
                <a:cs typeface="Arial" panose="020B0604020202020204" pitchFamily="34" charset="0"/>
              </a:rPr>
              <a:t>vanBuren</a:t>
            </a:r>
            <a:r>
              <a:rPr lang="en-US" altLang="en-US" sz="9600" b="1" dirty="0">
                <a:latin typeface="Arial" panose="020B0604020202020204" pitchFamily="34" charset="0"/>
                <a:cs typeface="Arial" panose="020B0604020202020204" pitchFamily="34" charset="0"/>
              </a:rPr>
              <a:t>, J., England, A. N., Ralph, J., Addis, B., &amp; Ferguson, E. D.  </a:t>
            </a:r>
            <a:r>
              <a:rPr lang="en-US" altLang="en-US" sz="9600" dirty="0">
                <a:latin typeface="Arial" panose="020B0604020202020204" pitchFamily="34" charset="0"/>
                <a:cs typeface="Arial" panose="020B0604020202020204" pitchFamily="34" charset="0"/>
              </a:rPr>
              <a:t>Clearing the confusion: Distinguishing between democratic and laissez faire parenting styles. Poster presented at MPA, April 11, 2011.	</a:t>
            </a:r>
            <a:endParaRPr lang="en-US" sz="9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0079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4542"/>
            <a:ext cx="10515600" cy="1447799"/>
          </a:xfrm>
        </p:spPr>
        <p:txBody>
          <a:bodyPr>
            <a:noAutofit/>
          </a:bodyPr>
          <a:lstStyle/>
          <a:p>
            <a:r>
              <a:rPr lang="en-US" sz="2800" dirty="0">
                <a:latin typeface="Arial" panose="020B0604020202020204" pitchFamily="34" charset="0"/>
                <a:cs typeface="Arial" panose="020B0604020202020204" pitchFamily="34" charset="0"/>
              </a:rPr>
              <a:t>Students’ current values, and parents’ currents values differ from the styles reported for when parents raised the child up to age 9</a:t>
            </a:r>
          </a:p>
        </p:txBody>
      </p:sp>
      <p:sp>
        <p:nvSpPr>
          <p:cNvPr id="3" name="Content Placeholder 2"/>
          <p:cNvSpPr>
            <a:spLocks noGrp="1"/>
          </p:cNvSpPr>
          <p:nvPr>
            <p:ph idx="1"/>
          </p:nvPr>
        </p:nvSpPr>
        <p:spPr>
          <a:xfrm>
            <a:off x="87087" y="685801"/>
            <a:ext cx="12213770" cy="6509658"/>
          </a:xfrm>
        </p:spPr>
        <p:txBody>
          <a:bodyPr>
            <a:noAutofit/>
          </a:bodyPr>
          <a:lstStyle/>
          <a:p>
            <a:pPr marL="0" indent="0">
              <a:buNone/>
            </a:pPr>
            <a:r>
              <a:rPr lang="en-US" sz="2200" dirty="0">
                <a:latin typeface="Arial" panose="020B0604020202020204" pitchFamily="34" charset="0"/>
                <a:cs typeface="Arial" panose="020B0604020202020204" pitchFamily="34" charset="0"/>
              </a:rPr>
              <a:t>Several findings have become clear:</a:t>
            </a:r>
          </a:p>
          <a:p>
            <a:r>
              <a:rPr lang="en-US" sz="2200" dirty="0">
                <a:latin typeface="Arial" panose="020B0604020202020204" pitchFamily="34" charset="0"/>
                <a:cs typeface="Arial" panose="020B0604020202020204" pitchFamily="34" charset="0"/>
              </a:rPr>
              <a:t>1. Students rate parents as less democratic than do parents report themselves in raising the child up to age 9 ,and as young adults the students see themselves as more democratic than they report their parents’ styles when raising the student up to age 9.</a:t>
            </a:r>
          </a:p>
          <a:p>
            <a:r>
              <a:rPr lang="en-US" sz="2200" dirty="0">
                <a:latin typeface="Arial" panose="020B0604020202020204" pitchFamily="34" charset="0"/>
                <a:cs typeface="Arial" panose="020B0604020202020204" pitchFamily="34" charset="0"/>
              </a:rPr>
              <a:t>2. Students rate their mothers as more Democratic and Laissez Faire than their Fathers, and Students rate their fathers as more Autocratic than their Mothers.</a:t>
            </a:r>
          </a:p>
          <a:p>
            <a:r>
              <a:rPr lang="en-US" sz="2200" dirty="0">
                <a:latin typeface="Arial" panose="020B0604020202020204" pitchFamily="34" charset="0"/>
                <a:cs typeface="Arial" panose="020B0604020202020204" pitchFamily="34" charset="0"/>
              </a:rPr>
              <a:t>3. Students rate their fathers as more Competitive (a style added to the 3 Lewin styles) than their mothers.</a:t>
            </a:r>
          </a:p>
          <a:p>
            <a:r>
              <a:rPr lang="en-US" sz="2200" dirty="0">
                <a:latin typeface="Arial" panose="020B0604020202020204" pitchFamily="34" charset="0"/>
                <a:cs typeface="Arial" panose="020B0604020202020204" pitchFamily="34" charset="0"/>
              </a:rPr>
              <a:t>4. Parents, like the students, report their current styles (as measured by the Ferguson </a:t>
            </a:r>
            <a:r>
              <a:rPr lang="en-US" sz="2200" dirty="0" err="1">
                <a:latin typeface="Arial" panose="020B0604020202020204" pitchFamily="34" charset="0"/>
                <a:cs typeface="Arial" panose="020B0604020202020204" pitchFamily="34" charset="0"/>
              </a:rPr>
              <a:t>Pva</a:t>
            </a:r>
            <a:r>
              <a:rPr lang="en-US" sz="2200" dirty="0">
                <a:latin typeface="Arial" panose="020B0604020202020204" pitchFamily="34" charset="0"/>
                <a:cs typeface="Arial" panose="020B0604020202020204" pitchFamily="34" charset="0"/>
              </a:rPr>
              <a:t> – parenting style values held currently) as more democratic than when they raised their student up to age 9. There is a distinct shift in values for the past 10 years in both the students’ and the parents’ reports of leadership styles.</a:t>
            </a:r>
          </a:p>
          <a:p>
            <a:r>
              <a:rPr lang="en-US" sz="2200" dirty="0">
                <a:latin typeface="Arial" panose="020B0604020202020204" pitchFamily="34" charset="0"/>
                <a:cs typeface="Arial" panose="020B0604020202020204" pitchFamily="34" charset="0"/>
              </a:rPr>
              <a:t>5. All reports show clear distinction between Autocratic, with high negative affective rating, and the two other styles of Democratic (high positive affective rating) and Laissez Faire (low negative affective rating).</a:t>
            </a:r>
          </a:p>
          <a:p>
            <a:pPr marL="0" indent="0">
              <a:buNone/>
            </a:pPr>
            <a:r>
              <a:rPr lang="en-US" sz="2200" dirty="0">
                <a:latin typeface="Arial" panose="020B0604020202020204" pitchFamily="34" charset="0"/>
                <a:cs typeface="Arial" panose="020B0604020202020204" pitchFamily="34" charset="0"/>
              </a:rPr>
              <a:t>       Autocratic is distinct from both Democratic and Laissez Faire, but there is confusion between Democratic and Laissez Faire in both the parents’ reports and the students’ reports of parental values. </a:t>
            </a:r>
          </a:p>
          <a:p>
            <a:endParaRPr lang="en-US" sz="2200" dirty="0">
              <a:latin typeface="Arial" panose="020B0604020202020204" pitchFamily="34" charset="0"/>
              <a:cs typeface="Arial" panose="020B0604020202020204" pitchFamily="34" charset="0"/>
            </a:endParaRPr>
          </a:p>
          <a:p>
            <a:endParaRPr lang="en-US" sz="2200" dirty="0"/>
          </a:p>
        </p:txBody>
      </p:sp>
    </p:spTree>
    <p:extLst>
      <p:ext uri="{BB962C8B-B14F-4D97-AF65-F5344CB8AC3E}">
        <p14:creationId xmlns:p14="http://schemas.microsoft.com/office/powerpoint/2010/main" val="2501759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584</TotalTime>
  <Words>1265</Words>
  <Application>Microsoft Office PowerPoint</Application>
  <PresentationFormat>Custom</PresentationFormat>
  <Paragraphs>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Parenting Styles and Parenting Training  Paper presented Saturday, May 14, 2016 NASAP Convention Bloomington, MN</vt:lpstr>
      <vt:lpstr>Dreikurs understood that Kurt Lewin’s styles of leadership describe Family Dynamics</vt:lpstr>
      <vt:lpstr>Relation of Authoritarian mind-set to contemporary politics</vt:lpstr>
      <vt:lpstr>Feldman’s questions used by political scientists to assess authoritarian mindset:</vt:lpstr>
      <vt:lpstr>                   Ferguson Parental Values Inventory</vt:lpstr>
      <vt:lpstr>Laissez Faire items are different than Democratic items in the PVi</vt:lpstr>
      <vt:lpstr>   </vt:lpstr>
      <vt:lpstr> Parents think of themselves as more Democratic in raising their children than the Students report, the majority of students and parents report that parents use the Democratic style, and Democratic vs. Laissez Faire style differ in how they relate to the Triandis cultural values test items.</vt:lpstr>
      <vt:lpstr>Students’ current values, and parents’ currents values differ from the styles reported for when parents raised the child up to age 9</vt:lpstr>
      <vt:lpstr>Adlerian Principles for Family Dynamics and raising children in the Democratic Style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Parenting Styles and Parenting Training  Paper presented Saturday, May 14, 2016 NASAP Convention Bloomington, MN</dc:title>
  <dc:creator>user</dc:creator>
  <cp:lastModifiedBy>Reviewer</cp:lastModifiedBy>
  <cp:revision>23</cp:revision>
  <cp:lastPrinted>2016-05-11T16:56:55Z</cp:lastPrinted>
  <dcterms:created xsi:type="dcterms:W3CDTF">2016-05-11T03:50:21Z</dcterms:created>
  <dcterms:modified xsi:type="dcterms:W3CDTF">2016-05-20T17:56:04Z</dcterms:modified>
</cp:coreProperties>
</file>